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6" r:id="rId19"/>
    <p:sldId id="277" r:id="rId20"/>
    <p:sldId id="278" r:id="rId21"/>
    <p:sldId id="280" r:id="rId22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2" autoAdjust="0"/>
  </p:normalViewPr>
  <p:slideViewPr>
    <p:cSldViewPr>
      <p:cViewPr varScale="1">
        <p:scale>
          <a:sx n="57" d="100"/>
          <a:sy n="57" d="100"/>
        </p:scale>
        <p:origin x="59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6" d="100"/>
        <a:sy n="76" d="100"/>
      </p:scale>
      <p:origin x="0" y="97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74900-02CB-4501-B399-283A06462372}" type="datetimeFigureOut">
              <a:rPr lang="de-DE" smtClean="0"/>
              <a:t>28.11.2025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5812-ECD5-4ACA-828C-F7F1AF8BAE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6735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5812-ECD5-4ACA-828C-F7F1AF8BAEBD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8712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e.statista.com/statistik/daten/studie/70839/umfrage/vermieter-aerger-mit-mieter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120474"/>
            <a:ext cx="11094244" cy="5004569"/>
            <a:chOff x="0" y="711200"/>
            <a:chExt cx="14792326" cy="6672759"/>
          </a:xfrm>
        </p:grpSpPr>
        <p:sp>
          <p:nvSpPr>
            <p:cNvPr id="3" name="TextBox 3"/>
            <p:cNvSpPr txBox="1"/>
            <p:nvPr/>
          </p:nvSpPr>
          <p:spPr>
            <a:xfrm>
              <a:off x="0" y="711200"/>
              <a:ext cx="14792326" cy="4038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999"/>
                </a:lnSpc>
              </a:pPr>
              <a:r>
                <a:rPr lang="de-DE" sz="9999" dirty="0">
                  <a:solidFill>
                    <a:srgbClr val="000000"/>
                  </a:solidFill>
                  <a:latin typeface="Calibri" panose="020F0502020204030204" pitchFamily="34" charset="0"/>
                </a:rPr>
                <a:t>Wohnungssuche und Miete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90531"/>
              <a:ext cx="14792326" cy="1593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039"/>
                </a:lnSpc>
              </a:pPr>
              <a:r>
                <a:rPr lang="de-DE" sz="3599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Rahmenbedingungen und Möglichkeiten</a:t>
              </a:r>
            </a:p>
            <a:p>
              <a:r>
                <a:rPr lang="de-DE" sz="3599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ehrenamtlicher Unterstützung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328902" y="2317173"/>
            <a:ext cx="7321033" cy="6340049"/>
            <a:chOff x="0" y="0"/>
            <a:chExt cx="3619627" cy="31346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/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122944" y="7035126"/>
            <a:ext cx="4970154" cy="4304177"/>
            <a:chOff x="0" y="0"/>
            <a:chExt cx="3619627" cy="31346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/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36342" y="5954842"/>
            <a:ext cx="2271679" cy="1967285"/>
            <a:chOff x="0" y="0"/>
            <a:chExt cx="3619627" cy="31346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/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737770" y="373605"/>
            <a:ext cx="3799619" cy="3290488"/>
            <a:chOff x="0" y="0"/>
            <a:chExt cx="3619627" cy="313461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/>
            </a:solidFill>
          </p:spPr>
          <p:txBody>
            <a:bodyPr/>
            <a:lstStyle/>
            <a:p>
              <a:endParaRPr lang="de-DE"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648961"/>
            <a:ext cx="16716675" cy="6286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de-DE" sz="3404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Vermieter wollen: 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Solvente, zuverlässige Mietpartei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Kein Lärm, keine Ruhestörung, keine Probleme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Kommunikation</a:t>
            </a:r>
          </a:p>
          <a:p>
            <a:r>
              <a:rPr lang="de-DE" sz="3404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“Am liebsten kaum da und immer pünktlich zahlen!”</a:t>
            </a:r>
          </a:p>
          <a:p>
            <a:endParaRPr lang="de-DE" sz="3404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3404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Mieter wollen: 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Innenstadt oder fußläufig, keine Höhenstadtteile oder “andere Moselseite”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Geräumige helle Wohnung mit Balkon, Terrasse, Besuch soll möglich sein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Schulen, Ärzte und Einkaufsmöglichkeiten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möglichst barrierearm </a:t>
            </a:r>
          </a:p>
          <a:p>
            <a:r>
              <a:rPr lang="de-DE" sz="3404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“Am liebsten eine Fünfzimmerwohnung mit Balkon in der Innenstadt für 600 Euro!”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64603"/>
            <a:ext cx="16230600" cy="101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Wünsche von Vermietern und Mietern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353686"/>
            <a:ext cx="16895428" cy="5904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“Studentenstadt Trier”, viele Single-Haushalte - aber: Zahl der Studierenden rückläufig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Neubauten vorwiegend von Einraumwohnungen, auch als Anlage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Demographischer Wandel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Zuzug vom Kreis in die Stadt: Arbeit, Sprachkurse, Schulen, Freizeitgestaltung ...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Vor allem Familien suchen lange, viel Konkurrenz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Teilweise Unkenntnis der Rechtslage bei beiden Seiten führt zu Konflikten und schlechten Erfahrungen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Verkehrsanbindung und Infrastruktur teils schwierig</a:t>
            </a:r>
          </a:p>
          <a:p>
            <a:pPr marL="735097" lvl="1" indent="-367549">
              <a:buFont typeface="Arial"/>
              <a:buChar char="•"/>
            </a:pPr>
            <a:r>
              <a:rPr lang="de-DE" sz="340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Hohe Erwartungen bei Vermietern</a:t>
            </a:r>
          </a:p>
          <a:p>
            <a:pPr>
              <a:lnSpc>
                <a:spcPts val="4766"/>
              </a:lnSpc>
            </a:pPr>
            <a:endParaRPr lang="en-US" sz="3404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4766"/>
              </a:lnSpc>
            </a:pPr>
            <a:r>
              <a:rPr lang="de-DE" sz="3404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“... dann lass ich es lieber leer stehen”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64603"/>
            <a:ext cx="811530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 die Wirklichkeit: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1226317" y="2306721"/>
            <a:ext cx="12358123" cy="7894998"/>
          </a:xfrm>
          <a:custGeom>
            <a:avLst/>
            <a:gdLst/>
            <a:ahLst/>
            <a:cxnLst/>
            <a:rect l="l" t="t" r="r" b="b"/>
            <a:pathLst>
              <a:path w="12358123" h="7894998">
                <a:moveTo>
                  <a:pt x="0" y="0"/>
                </a:moveTo>
                <a:lnTo>
                  <a:pt x="12358122" y="0"/>
                </a:lnTo>
                <a:lnTo>
                  <a:pt x="12358122" y="7894998"/>
                </a:lnTo>
                <a:lnTo>
                  <a:pt x="0" y="7894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5" name="TextBox 5"/>
          <p:cNvSpPr txBox="1"/>
          <p:nvPr/>
        </p:nvSpPr>
        <p:spPr>
          <a:xfrm>
            <a:off x="1028700" y="964603"/>
            <a:ext cx="14976776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Negative Erfahrungen mit Mietern: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362668" y="8902066"/>
            <a:ext cx="2837815" cy="356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u="sng" dirty="0">
                <a:solidFill>
                  <a:srgbClr val="000000"/>
                </a:solidFill>
                <a:latin typeface="Calibri" panose="020F0502020204030204" pitchFamily="34" charset="0"/>
                <a:hlinkClick r:id="rId3" tooltip="https://de.statista.com/statistik/daten/studie/70839/umfrage/vermieter-aerger-mit-mietern/"/>
              </a:rPr>
              <a:t>Quelle:</a:t>
            </a: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  <a:hlinkClick r:id="rId3" tooltip="https://de.statista.com/statistik/daten/studie/70839/umfrage/vermieter-aerger-mit-mietern/"/>
              </a:rPr>
              <a:t> </a:t>
            </a: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de.statista.com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1556"/>
            <a:ext cx="14766361" cy="4052803"/>
            <a:chOff x="0" y="-9525"/>
            <a:chExt cx="19688481" cy="5403737"/>
          </a:xfrm>
        </p:grpSpPr>
        <p:sp>
          <p:nvSpPr>
            <p:cNvPr id="3" name="TextBox 3"/>
            <p:cNvSpPr txBox="1"/>
            <p:nvPr/>
          </p:nvSpPr>
          <p:spPr>
            <a:xfrm>
              <a:off x="0" y="4658968"/>
              <a:ext cx="19688481" cy="735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  <a:spcBef>
                  <a:spcPct val="0"/>
                </a:spcBef>
              </a:pPr>
              <a:r>
                <a:rPr lang="en-US" sz="3600" dirty="0">
                  <a:solidFill>
                    <a:srgbClr val="F4F4F4"/>
                  </a:solidFill>
                  <a:latin typeface="Calibri" panose="020F0502020204030204" pitchFamily="34" charset="0"/>
                </a:rPr>
                <a:t>Mietvertrag, Mietverhältnis, Kündigung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9688481" cy="1744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00"/>
                </a:lnSpc>
              </a:pPr>
              <a:r>
                <a:rPr lang="en-US" sz="8500" dirty="0">
                  <a:solidFill>
                    <a:srgbClr val="009BDC"/>
                  </a:solidFill>
                  <a:latin typeface="Calibri" panose="020F0502020204030204" pitchFamily="34" charset="0"/>
                </a:rPr>
                <a:t>Rechtliche Rahmenbedingungen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3563094" y="6077994"/>
            <a:ext cx="6383425" cy="5528076"/>
            <a:chOff x="0" y="0"/>
            <a:chExt cx="3619627" cy="31346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/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71665" y="7004492"/>
            <a:ext cx="3034530" cy="2627917"/>
            <a:chOff x="0" y="0"/>
            <a:chExt cx="3619627" cy="31346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053492" y="8956750"/>
            <a:ext cx="2141618" cy="1854652"/>
            <a:chOff x="0" y="0"/>
            <a:chExt cx="3619627" cy="31346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/>
            </a:solidFill>
          </p:spPr>
          <p:txBody>
            <a:bodyPr/>
            <a:lstStyle/>
            <a:p>
              <a:endParaRPr lang="de-DE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69804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648961"/>
            <a:ext cx="17259300" cy="6277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de-DE" sz="33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Zulässige Fragen:</a:t>
            </a:r>
          </a:p>
          <a:p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Alles im Zusammenhang mit dem Mietverhältnis: Höhe und Quelle des Einkommens, Familienstand, Haustiere, Mietschulden/Räumungen</a:t>
            </a:r>
          </a:p>
          <a:p>
            <a:endParaRPr lang="de-DE" sz="3399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33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Unzulässige Fragen: </a:t>
            </a:r>
          </a:p>
          <a:p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Alles, was die Privat- oder Intimsphäre der Interessenten </a:t>
            </a:r>
            <a:r>
              <a:rPr lang="de-DE" sz="3399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berüht</a:t>
            </a: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Kinderwunsch, gesundheitliche Details, Religion, sexuelle Orientierung - vgl. AGG</a:t>
            </a:r>
          </a:p>
          <a:p>
            <a:endParaRPr lang="de-DE" sz="3399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3399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Heikel/umstritten:</a:t>
            </a:r>
          </a:p>
          <a:p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Alltagsverhalten (Rauchen, Hobbys), Vorstrafen: nur  im Bezug zum Mietverhältnis</a:t>
            </a:r>
          </a:p>
          <a:p>
            <a:endParaRPr lang="de-DE" sz="3399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3399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Wahrheitsgemäße positive Auskunft schadet nicht, Lügen sollten vermieden werden.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64603"/>
            <a:ext cx="17481949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Fragen bei  Besichtigung/Selbstauskunft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648961"/>
            <a:ext cx="13604138" cy="3138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Vor dem Umzug/der Anmietung: Mit offenen Karten spielen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Immer vorher Rücksprache halten mit dem JC (Leistungsabteilung), sonst droht eine Ablehnung der Kostenübernahme für Kaution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Umzugskosten werden nur im Ausnahmefall übernommen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Grenzen der KdU beachten (Kosten der Unterkunft)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Kündigungsfrist beachten (Doppelte Mietzahlung!)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64603"/>
            <a:ext cx="9407291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Umzug und Jobcenter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64603"/>
            <a:ext cx="1374237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Direktzahlung an den Vermieter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733675"/>
            <a:ext cx="13553970" cy="5764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80"/>
              </a:lnSpc>
              <a:spcBef>
                <a:spcPct val="0"/>
              </a:spcBef>
            </a:pPr>
            <a:r>
              <a:rPr lang="de-DE" sz="3400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§22 (7) Satz 2 SGB II </a:t>
            </a:r>
          </a:p>
          <a:p>
            <a:pPr>
              <a:lnSpc>
                <a:spcPts val="4080"/>
              </a:lnSpc>
              <a:spcBef>
                <a:spcPct val="0"/>
              </a:spcBef>
            </a:pPr>
            <a:r>
              <a:rPr lang="de-DE" sz="3400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(7) ... Es soll an den Vermieter oder andere Empfangsberechtigte gezahlt werden, wenn die zweckentsprechende Verwendung durch die leistungsberechtigte Person nicht sichergestellt ist. </a:t>
            </a:r>
          </a:p>
          <a:p>
            <a:pPr>
              <a:lnSpc>
                <a:spcPts val="4080"/>
              </a:lnSpc>
              <a:spcBef>
                <a:spcPct val="0"/>
              </a:spcBef>
            </a:pPr>
            <a:r>
              <a:rPr lang="de-DE" sz="3400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 ist insbesondere der Fall, wenn </a:t>
            </a:r>
          </a:p>
          <a:p>
            <a:pPr>
              <a:lnSpc>
                <a:spcPts val="4080"/>
              </a:lnSpc>
              <a:spcBef>
                <a:spcPct val="0"/>
              </a:spcBef>
            </a:pPr>
            <a:r>
              <a:rPr lang="de-DE" sz="3400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de-DE" sz="3400" i="1" u="sng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Mietrückstände</a:t>
            </a:r>
            <a:r>
              <a:rPr lang="de-DE" sz="3400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bestehen, die zu einer außerordentlichen Kündigung des Mietverhältnisses berechtigen,</a:t>
            </a:r>
          </a:p>
          <a:p>
            <a:pPr>
              <a:lnSpc>
                <a:spcPts val="4080"/>
              </a:lnSpc>
              <a:spcBef>
                <a:spcPct val="0"/>
              </a:spcBef>
            </a:pPr>
            <a:r>
              <a:rPr lang="de-DE" sz="3400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[...]</a:t>
            </a:r>
          </a:p>
          <a:p>
            <a:pPr>
              <a:lnSpc>
                <a:spcPts val="4080"/>
              </a:lnSpc>
              <a:spcBef>
                <a:spcPct val="0"/>
              </a:spcBef>
            </a:pPr>
            <a:r>
              <a:rPr lang="de-DE" sz="3400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konkrete Anhaltspunkte dafür bestehen, dass die im </a:t>
            </a:r>
            <a:r>
              <a:rPr lang="de-DE" sz="3400" i="1" u="sng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Schuldnerverzeichnis eingetragene leistungsberechtigte Person die Mittel nicht zweckentsprechend verwendet</a:t>
            </a:r>
            <a:r>
              <a:rPr lang="de-DE" sz="3400" u="sng" spc="-34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64603"/>
            <a:ext cx="17259300" cy="101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Wohngeld und Wohnberechtigungsschein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699" y="2715636"/>
            <a:ext cx="17091501" cy="6278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de-DE" sz="3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Wohngeld: </a:t>
            </a:r>
          </a:p>
          <a:p>
            <a:pPr marL="824229" lvl="1" indent="-457200">
              <a:buFont typeface="Arial" panose="020B0604020202020204" pitchFamily="34" charset="0"/>
              <a:buChar char="•"/>
            </a:pPr>
            <a:r>
              <a:rPr lang="de-DE" sz="3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Sozialleistung, die nicht zurückgezahlt werden muss </a:t>
            </a:r>
          </a:p>
          <a:p>
            <a:pPr marL="824229" lvl="1" indent="-457200">
              <a:buFont typeface="Arial" panose="020B0604020202020204" pitchFamily="34" charset="0"/>
              <a:buChar char="•"/>
            </a:pPr>
            <a:r>
              <a:rPr lang="de-DE" sz="3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Höhe richtet sich nach dem Einkommen des Mieters und der Höhe der Miete</a:t>
            </a:r>
          </a:p>
          <a:p>
            <a:pPr marL="824229" lvl="1" indent="-457200">
              <a:buFont typeface="Arial" panose="020B0604020202020204" pitchFamily="34" charset="0"/>
              <a:buChar char="•"/>
            </a:pPr>
            <a:r>
              <a:rPr lang="de-DE" sz="3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Kein Wohngeldanspruch bei ALG2-Bezug</a:t>
            </a:r>
          </a:p>
          <a:p>
            <a:pPr marL="824229" lvl="1" indent="-457200">
              <a:buFont typeface="Arial" panose="020B0604020202020204" pitchFamily="34" charset="0"/>
              <a:buChar char="•"/>
            </a:pPr>
            <a:r>
              <a:rPr lang="de-DE" sz="3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Antragstellung beim Amt für Soziales und Wohnen, Fachbereich Wohnungswesen</a:t>
            </a:r>
          </a:p>
          <a:p>
            <a:r>
              <a:rPr lang="de-DE" sz="3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Wohnberechtigungsschein: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Bescheinigung für den Bezug öffentlich geförderter Wohnungen (Mietpreis- und Belegungsbindung)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Viele Wohnungen mit Vorbehalt für bestimmte Personenkreise, beispielsweise junge oder kinderreiche Familien, schwerbehinderte oder ältere Menschen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Voraussetzung vor allem die Einkommensgrenze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Wichtig ist der Lebensmittelpunkt, dann erst der Aufenthaltstitel</a:t>
            </a:r>
            <a:endParaRPr lang="en-US" sz="3399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64603"/>
            <a:ext cx="1725930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Wichtig zu wissen: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703036"/>
            <a:ext cx="16802100" cy="4707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8" lvl="1" indent="-367029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</a:rPr>
              <a:t>Vor, während und nach Abschluss des Mietvertrags gibt es zahlreiche Vorschriften und Gesetze, aber auch Möglichkeiten (staatlicher) Unterstützung und Förderung</a:t>
            </a:r>
          </a:p>
          <a:p>
            <a:pPr marL="734058" lvl="1" indent="-367029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</a:rPr>
              <a:t>Bei Konflikten und Rechtsstreitigkeiten: </a:t>
            </a:r>
          </a:p>
          <a:p>
            <a:pPr marL="1435944" lvl="2" indent="-457200">
              <a:buFont typeface="Arial" panose="020B0604020202020204" pitchFamily="34" charset="0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</a:rPr>
              <a:t>Mieterschutzbund beitreten,</a:t>
            </a:r>
          </a:p>
          <a:p>
            <a:pPr marL="1435944" lvl="2" indent="-457200">
              <a:buFont typeface="Arial" panose="020B0604020202020204" pitchFamily="34" charset="0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</a:rPr>
              <a:t>Beratungsschein beim Amtsgericht beantragen </a:t>
            </a:r>
          </a:p>
          <a:p>
            <a:pPr marL="1435944" lvl="2" indent="-457200">
              <a:buFont typeface="Arial" panose="020B0604020202020204" pitchFamily="34" charset="0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</a:rPr>
              <a:t>Beratung bei der Verbraucherzentrale (kostenpflichtig). </a:t>
            </a:r>
          </a:p>
          <a:p>
            <a:pPr marL="1435944" lvl="2" indent="-457200">
              <a:buFont typeface="Arial" panose="020B0604020202020204" pitchFamily="34" charset="0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</a:rPr>
              <a:t>Schiedsverfahren als Alternative zum Prozess</a:t>
            </a:r>
          </a:p>
          <a:p>
            <a:pPr marL="367029" lvl="1"/>
            <a:endParaRPr lang="de-DE" sz="3399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67029" lvl="1"/>
            <a:r>
              <a:rPr lang="de-DE" sz="3399" i="1" dirty="0">
                <a:solidFill>
                  <a:srgbClr val="000000"/>
                </a:solidFill>
                <a:latin typeface="Calibri" panose="020F0502020204030204" pitchFamily="34" charset="0"/>
              </a:rPr>
              <a:t>Keine eigenmächtige Rechtsberatung, keine Rechtstipps aus dem Internet!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19175"/>
            <a:ext cx="14766361" cy="2600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00"/>
              </a:lnSpc>
            </a:pPr>
            <a:r>
              <a:rPr lang="en-US" sz="8500">
                <a:solidFill>
                  <a:srgbClr val="009BDC"/>
                </a:solidFill>
                <a:latin typeface="Calibri" panose="020F0502020204030204" pitchFamily="34" charset="0"/>
              </a:rPr>
              <a:t>Wie kann ich im Ehrenamt helfen?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563094" y="6077994"/>
            <a:ext cx="6383425" cy="5528076"/>
            <a:chOff x="0" y="0"/>
            <a:chExt cx="3619627" cy="3134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71665" y="7004492"/>
            <a:ext cx="3034530" cy="2627917"/>
            <a:chOff x="0" y="0"/>
            <a:chExt cx="3619627" cy="31346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053492" y="8956750"/>
            <a:ext cx="2141618" cy="1854652"/>
            <a:chOff x="0" y="0"/>
            <a:chExt cx="3619627" cy="31346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/>
            </a:solidFill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27743" y="-89986"/>
            <a:ext cx="10138115" cy="8779655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505679" y="5832746"/>
            <a:ext cx="5966980" cy="5167433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3857625"/>
            <a:ext cx="4460469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99"/>
              </a:lnSpc>
              <a:spcBef>
                <a:spcPct val="0"/>
              </a:spcBef>
            </a:pPr>
            <a:r>
              <a:rPr lang="en-US" sz="8499" spc="-84" dirty="0" err="1">
                <a:solidFill>
                  <a:srgbClr val="F4F4F4"/>
                </a:solidFill>
                <a:latin typeface="Calibri" panose="020F0502020204030204" pitchFamily="34" charset="0"/>
              </a:rPr>
              <a:t>Inhalt</a:t>
            </a:r>
            <a:endParaRPr lang="en-US" sz="8499" spc="-84" dirty="0">
              <a:solidFill>
                <a:srgbClr val="F4F4F4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37266" y="3397696"/>
            <a:ext cx="9915628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8324" lvl="1" indent="-334162">
              <a:buFont typeface="Arial"/>
              <a:buChar char="•"/>
            </a:pPr>
            <a:r>
              <a:rPr lang="en-US" sz="4400" dirty="0">
                <a:solidFill>
                  <a:srgbClr val="F4F4F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Möglichkeiten der </a:t>
            </a:r>
            <a:r>
              <a:rPr lang="de-DE" sz="4400" dirty="0">
                <a:solidFill>
                  <a:srgbClr val="F4F4F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Suche</a:t>
            </a:r>
          </a:p>
          <a:p>
            <a:pPr marL="668324" lvl="1" indent="-334162">
              <a:buFont typeface="Arial"/>
              <a:buChar char="•"/>
            </a:pPr>
            <a:r>
              <a:rPr lang="de-DE" sz="4400" noProof="1">
                <a:solidFill>
                  <a:srgbClr val="F4F4F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Erwartungen und Wirklichkeit</a:t>
            </a:r>
          </a:p>
          <a:p>
            <a:pPr marL="668324" lvl="1" indent="-334162">
              <a:buFont typeface="Arial"/>
              <a:buChar char="•"/>
            </a:pPr>
            <a:r>
              <a:rPr lang="de-DE" sz="4400" noProof="1">
                <a:solidFill>
                  <a:srgbClr val="F4F4F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Rechtliche Rahmenbedingungen</a:t>
            </a:r>
          </a:p>
          <a:p>
            <a:pPr marL="668324" lvl="1" indent="-334162">
              <a:buFont typeface="Arial"/>
              <a:buChar char="•"/>
            </a:pPr>
            <a:r>
              <a:rPr lang="de-DE" sz="4400" noProof="1">
                <a:solidFill>
                  <a:srgbClr val="F4F4F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 kann ich im Ehrenamt helfen?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697" y="2552700"/>
            <a:ext cx="15506703" cy="6277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Gemeinsam Portale durchsuchen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Bewerbungen ausfüllen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E-Mails gemeinsam verfassen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Unterlagen zusammenstellen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 Besichtigungen begleiten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Gespräche in Rollenspielen üben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Gemeinsam  durchrechnen, ob die Finanzierung sicher gestellt ist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Anträge zusammen ausfüllen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Vorstellung beim künftigen Vermieter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“Erwartungsmanagement”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Lesen und Durchsprechen des Mietvertrags, Erklärung von Rechten und Pflichten und allgemeinen Gepflogenheiten (Lüften, Mülltrennung)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1" y="964603"/>
            <a:ext cx="864869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Vor der Anmietung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612161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97324" y="2722208"/>
            <a:ext cx="15997815" cy="4707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Vermitteln bei Konflikten (Mieter - Vermieter, Mieter - Nachbarn, Mieter - Behörden) durch direktes Gespräch oder durch Verweis an und Begleitung zu Fachstellen: Verbraucherberatung, Migrationsberatung, Schuldnerberatung (Energiekosten!)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Sehr oft liegen Missverständnisse vor und keine böse Absicht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Daher als erster Schritt: Analyse des Konflikts: Was ist berechtigt, welche Motive haben die Beteiligten ...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Wichtig: Keine eigenen Kämpfe austragen, keine Projektion</a:t>
            </a:r>
          </a:p>
          <a:p>
            <a:pPr marL="367028" lvl="1"/>
            <a:endParaRPr lang="de-DE" sz="3399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7028" lvl="1"/>
            <a:r>
              <a:rPr lang="de-DE" sz="3399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Eskalationsspirale vermeiden!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64603"/>
            <a:ext cx="811530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 Mietverhältnis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1556"/>
            <a:ext cx="14766361" cy="4052803"/>
            <a:chOff x="0" y="-9525"/>
            <a:chExt cx="19688481" cy="5403737"/>
          </a:xfrm>
        </p:grpSpPr>
        <p:sp>
          <p:nvSpPr>
            <p:cNvPr id="3" name="TextBox 3"/>
            <p:cNvSpPr txBox="1"/>
            <p:nvPr/>
          </p:nvSpPr>
          <p:spPr>
            <a:xfrm>
              <a:off x="0" y="4658968"/>
              <a:ext cx="19688481" cy="735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  <a:spcBef>
                  <a:spcPct val="0"/>
                </a:spcBef>
              </a:pPr>
              <a:r>
                <a:rPr lang="en-US" sz="3600" dirty="0">
                  <a:solidFill>
                    <a:srgbClr val="F4F4F4"/>
                  </a:solidFill>
                  <a:latin typeface="Calibri" panose="020F0502020204030204" pitchFamily="34" charset="0"/>
                </a:rPr>
                <a:t>Online und offline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9688481" cy="3463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00"/>
                </a:lnSpc>
              </a:pPr>
              <a:r>
                <a:rPr lang="en-US" sz="8500" dirty="0">
                  <a:solidFill>
                    <a:srgbClr val="009BDC"/>
                  </a:solidFill>
                  <a:latin typeface="Calibri" panose="020F0502020204030204" pitchFamily="34" charset="0"/>
                </a:rPr>
                <a:t>Möglichkeiten der </a:t>
              </a:r>
              <a:r>
                <a:rPr lang="en-US" sz="8500" noProof="1">
                  <a:solidFill>
                    <a:srgbClr val="009BDC"/>
                  </a:solidFill>
                  <a:latin typeface="Calibri" panose="020F0502020204030204" pitchFamily="34" charset="0"/>
                </a:rPr>
                <a:t>Wohnungssuche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3563094" y="6077994"/>
            <a:ext cx="6383425" cy="5528076"/>
            <a:chOff x="0" y="0"/>
            <a:chExt cx="3619627" cy="31346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71665" y="7004492"/>
            <a:ext cx="3034530" cy="2627917"/>
            <a:chOff x="0" y="0"/>
            <a:chExt cx="3619627" cy="31346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053492" y="8956750"/>
            <a:ext cx="2141618" cy="1854652"/>
            <a:chOff x="0" y="0"/>
            <a:chExt cx="3619627" cy="31346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/>
            </a:solidFill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2192" y="1019175"/>
            <a:ext cx="7958198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60"/>
              </a:lnSpc>
              <a:spcBef>
                <a:spcPct val="0"/>
              </a:spcBef>
            </a:pPr>
            <a:r>
              <a:rPr lang="en-US" sz="6800" spc="-68" noProof="1">
                <a:solidFill>
                  <a:srgbClr val="000000"/>
                </a:solidFill>
                <a:latin typeface="Calibri" panose="020F0502020204030204" pitchFamily="34" charset="0"/>
              </a:rPr>
              <a:t>Wohnungssuche online</a:t>
            </a:r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-1306086" y="4784384"/>
            <a:ext cx="4985461" cy="4317433"/>
            <a:chOff x="0" y="0"/>
            <a:chExt cx="3619627" cy="3134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3061137" y="7468788"/>
            <a:ext cx="3480308" cy="3013963"/>
            <a:chOff x="0" y="0"/>
            <a:chExt cx="3619627" cy="31346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2780085" y="4005595"/>
            <a:ext cx="1798578" cy="1557577"/>
            <a:chOff x="0" y="0"/>
            <a:chExt cx="3619627" cy="31346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300983" y="7795449"/>
            <a:ext cx="3378391" cy="2925703"/>
            <a:chOff x="0" y="0"/>
            <a:chExt cx="3619627" cy="31346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029916" y="1896864"/>
            <a:ext cx="10253602" cy="3413626"/>
            <a:chOff x="0" y="0"/>
            <a:chExt cx="11029869" cy="455150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0"/>
              <a:ext cx="11029869" cy="70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  <a:spcBef>
                  <a:spcPct val="0"/>
                </a:spcBef>
              </a:pPr>
              <a:r>
                <a:rPr lang="en-US" sz="3400" b="1" noProof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Portale (Auswahl):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063366"/>
              <a:ext cx="11029869" cy="34881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sz="34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https://www.kleinanzeigen.de/</a:t>
              </a:r>
            </a:p>
            <a:p>
              <a:r>
                <a:rPr lang="en-US" sz="34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https://www.immowelt.de/</a:t>
              </a:r>
            </a:p>
            <a:p>
              <a:r>
                <a:rPr lang="en-US" sz="34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https://www.immobilienscout24.de/</a:t>
              </a:r>
            </a:p>
            <a:p>
              <a:r>
                <a:rPr lang="en-US" sz="34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https://www.hunderttausend.de/annoncen</a:t>
              </a:r>
            </a:p>
            <a:p>
              <a:pPr>
                <a:spcBef>
                  <a:spcPct val="0"/>
                </a:spcBef>
              </a:pPr>
              <a:r>
                <a:rPr lang="en-US" sz="34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https://www.wg-gesucht.de/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31157" y="4784384"/>
            <a:ext cx="10553127" cy="1843965"/>
            <a:chOff x="0" y="0"/>
            <a:chExt cx="11429236" cy="245862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0"/>
              <a:ext cx="11429236" cy="701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  <a:spcBef>
                  <a:spcPct val="0"/>
                </a:spcBef>
              </a:pPr>
              <a:r>
                <a:rPr lang="en-US" sz="3400" b="1" noProof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Soziale Medien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063367"/>
              <a:ext cx="11429236" cy="1395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de-DE" sz="3400" noProof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Lokale/Regionale Facebookgruppen:</a:t>
              </a:r>
            </a:p>
            <a:p>
              <a:pPr>
                <a:spcBef>
                  <a:spcPct val="0"/>
                </a:spcBef>
              </a:pPr>
              <a:r>
                <a:rPr lang="de-DE" sz="3400" noProof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Sharepic/Kachel für den eigenen Account (Insta, FB)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328955" y="7559141"/>
            <a:ext cx="12110657" cy="1323312"/>
            <a:chOff x="0" y="0"/>
            <a:chExt cx="13505943" cy="1764415"/>
          </a:xfrm>
        </p:grpSpPr>
        <p:sp>
          <p:nvSpPr>
            <p:cNvPr id="18" name="TextBox 18"/>
            <p:cNvSpPr txBox="1"/>
            <p:nvPr/>
          </p:nvSpPr>
          <p:spPr>
            <a:xfrm>
              <a:off x="0" y="0"/>
              <a:ext cx="13505943" cy="70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  <a:spcBef>
                  <a:spcPct val="0"/>
                </a:spcBef>
              </a:pPr>
              <a:r>
                <a:rPr lang="en-US" sz="3400" b="1" noProof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Wohnungsbaugesellschaften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063368"/>
              <a:ext cx="13505943" cy="7010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59"/>
                </a:lnSpc>
                <a:spcBef>
                  <a:spcPct val="0"/>
                </a:spcBef>
              </a:pPr>
              <a:r>
                <a:rPr lang="en-US" sz="3400" noProof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Online-Formulare, E-Mail-Bewerbungen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1306086" y="4784384"/>
            <a:ext cx="4985461" cy="4317433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3061137" y="7468788"/>
            <a:ext cx="3480308" cy="3013963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2780085" y="4005595"/>
            <a:ext cx="1798578" cy="1557577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300983" y="7795449"/>
            <a:ext cx="3378391" cy="2925703"/>
            <a:chOff x="0" y="0"/>
            <a:chExt cx="3619627" cy="31346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" name="Freeform 10"/>
          <p:cNvSpPr/>
          <p:nvPr/>
        </p:nvSpPr>
        <p:spPr>
          <a:xfrm>
            <a:off x="269606" y="4005596"/>
            <a:ext cx="7153398" cy="5277358"/>
          </a:xfrm>
          <a:custGeom>
            <a:avLst/>
            <a:gdLst/>
            <a:ahLst/>
            <a:cxnLst/>
            <a:rect l="l" t="t" r="r" b="b"/>
            <a:pathLst>
              <a:path w="7153398" h="5108271">
                <a:moveTo>
                  <a:pt x="0" y="0"/>
                </a:moveTo>
                <a:lnTo>
                  <a:pt x="7153398" y="0"/>
                </a:lnTo>
                <a:lnTo>
                  <a:pt x="7153398" y="5108271"/>
                </a:lnTo>
                <a:lnTo>
                  <a:pt x="0" y="51082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599565" y="1044181"/>
            <a:ext cx="7958198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60"/>
              </a:lnSpc>
              <a:spcBef>
                <a:spcPct val="0"/>
              </a:spcBef>
            </a:pPr>
            <a:r>
              <a:rPr lang="en-US" sz="6800" spc="-68">
                <a:solidFill>
                  <a:srgbClr val="000000"/>
                </a:solidFill>
                <a:latin typeface="Calibri" panose="020F0502020204030204" pitchFamily="34" charset="0"/>
              </a:rPr>
              <a:t>Wohnungssuche offline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8171586" y="3111106"/>
            <a:ext cx="9734550" cy="3951134"/>
            <a:chOff x="-335529" y="0"/>
            <a:chExt cx="11365398" cy="5268177"/>
          </a:xfrm>
        </p:grpSpPr>
        <p:sp>
          <p:nvSpPr>
            <p:cNvPr id="13" name="TextBox 13"/>
            <p:cNvSpPr txBox="1"/>
            <p:nvPr/>
          </p:nvSpPr>
          <p:spPr>
            <a:xfrm>
              <a:off x="0" y="0"/>
              <a:ext cx="11029869" cy="735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  <a:spcBef>
                  <a:spcPct val="0"/>
                </a:spcBef>
              </a:pPr>
              <a:r>
                <a:rPr lang="en-US" sz="3600" noProof="1">
                  <a:solidFill>
                    <a:srgbClr val="000000"/>
                  </a:solidFill>
                  <a:latin typeface="Calibri" panose="020F0502020204030204" pitchFamily="34" charset="0"/>
                </a:rPr>
                <a:t>Raum für Ideen: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335529" y="1082417"/>
              <a:ext cx="11365398" cy="41857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74979" lvl="1" indent="-237490">
                <a:buFont typeface="Arial"/>
                <a:buChar char="•"/>
              </a:pPr>
              <a:r>
                <a:rPr lang="de-DE" sz="34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Aushänge an der Uni, in Geschäften, Arztpraxen, Kita ...</a:t>
              </a:r>
            </a:p>
            <a:p>
              <a:pPr marL="474979" lvl="1" indent="-237490">
                <a:buFont typeface="Arial"/>
                <a:buChar char="•"/>
              </a:pPr>
              <a:r>
                <a:rPr lang="de-DE" sz="34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Printmedien: Wochenspiegel, Volksfreund - vor allem Privatvermieter</a:t>
              </a:r>
            </a:p>
            <a:p>
              <a:pPr marL="474979" lvl="1" indent="-237490">
                <a:buFont typeface="Arial"/>
                <a:buChar char="•"/>
              </a:pPr>
              <a:r>
                <a:rPr lang="de-DE" sz="34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Eigene Netzwerke: Freunde, Kolleg*innen, Bekannte  - oft erfolgreich, aber mit Konsequenzen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699" y="2648961"/>
            <a:ext cx="12915901" cy="366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6" lvl="1" indent="-367028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Sachlich und höflich, kein Mitleid oder emotionalen Druck aufbauen</a:t>
            </a:r>
          </a:p>
          <a:p>
            <a:pPr marL="734056" lvl="1" indent="-367028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Form: Anrede, Grußformel, seriöse E-Mail-Adresse, aus der der Name erkennbar ist</a:t>
            </a:r>
          </a:p>
          <a:p>
            <a:pPr marL="734056" lvl="1" indent="-367028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Kurze und relevante Informationen über den Mieter: Einkommen, Personenanzahl, Haustiere, Arbeit usw.</a:t>
            </a:r>
          </a:p>
          <a:p>
            <a:pPr marL="734056" lvl="1" indent="-367028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Für viele VM wichtig: Grund des Umzugs, Grund des Interesses für die Wohnung (Lage, Größe ...)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64603"/>
            <a:ext cx="7376248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en-US" sz="6800" spc="-68" noProof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Kontaktaufnahme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648961"/>
            <a:ext cx="15551051" cy="4184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JC und Sozialamt zahlen faire Preise für Wohnraum und die Zahlung erfolgt </a:t>
            </a:r>
            <a:r>
              <a:rPr lang="de-DE" sz="3399" noProof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idR</a:t>
            </a: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zuverlässig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Gibt es Kontakt zu Sozialdienst/Ehrenamtlichen?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Ist Arbeit vorhanden oder wird ein Sprachkurs besucht? Gründe, warum das Einkommen (noch) nicht selbst bestritten wird, sachlich erläutern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 Unterlagen sind vollständig und der/die Interessent*in ist gut vorbereitet (siehe nächste Seite)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Auftreten und Umgangsformen sind überdurchschnittlich gut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64603"/>
            <a:ext cx="15997815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Argumente in schwierigen Situationen: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388041" y="430705"/>
            <a:ext cx="5276948" cy="4569862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2276267" y="5143500"/>
            <a:ext cx="7388722" cy="6398668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E26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9144000" y="7356773"/>
            <a:ext cx="3801687" cy="3292279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>
                <a:alpha val="70980"/>
              </a:srgbClr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648961"/>
            <a:ext cx="15997815" cy="4985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Einkommensnachweise wenn vorhanden, sonst Info für Vermieter über KdU und Info-Flyer des JC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Wohnberechtigungsschein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Mietschuldenfreiheitsbescheinigung vom aktuellen Vermieter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Schufa-Auskunft, anderer Bonitätsnachweis</a:t>
            </a:r>
          </a:p>
          <a:p>
            <a:pPr marL="734055" lvl="1" indent="-367027">
              <a:buFont typeface="Arial"/>
              <a:buChar char="•"/>
            </a:pPr>
            <a:r>
              <a:rPr lang="de-DE" sz="3399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Optional: Kurze Vorstellung mit Bild </a:t>
            </a:r>
          </a:p>
          <a:p>
            <a:pPr>
              <a:lnSpc>
                <a:spcPts val="4759"/>
              </a:lnSpc>
            </a:pPr>
            <a:endParaRPr lang="de-DE" sz="3399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4759"/>
              </a:lnSpc>
            </a:pPr>
            <a:r>
              <a:rPr lang="de-DE" sz="3399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Probleme bei der mündlichen Kommunikation können so ausgeglichen werden, man zeigt gute Vorbereitung, Engagement und Interesse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64603"/>
            <a:ext cx="15997815" cy="101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160"/>
              </a:lnSpc>
              <a:spcBef>
                <a:spcPct val="0"/>
              </a:spcBef>
            </a:pPr>
            <a:r>
              <a:rPr lang="de-DE" sz="6800" spc="-68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Welche Unterlagen bringt man mit?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1556"/>
            <a:ext cx="14766361" cy="2757403"/>
            <a:chOff x="0" y="-9525"/>
            <a:chExt cx="19688481" cy="3676537"/>
          </a:xfrm>
        </p:grpSpPr>
        <p:sp>
          <p:nvSpPr>
            <p:cNvPr id="3" name="TextBox 3"/>
            <p:cNvSpPr txBox="1"/>
            <p:nvPr/>
          </p:nvSpPr>
          <p:spPr>
            <a:xfrm>
              <a:off x="0" y="2931768"/>
              <a:ext cx="19688481" cy="735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  <a:spcBef>
                  <a:spcPct val="0"/>
                </a:spcBef>
              </a:pPr>
              <a:r>
                <a:rPr lang="de-DE" sz="3600" dirty="0">
                  <a:solidFill>
                    <a:srgbClr val="F4F4F4"/>
                  </a:solidFill>
                  <a:latin typeface="Calibri" panose="020F0502020204030204" pitchFamily="34" charset="0"/>
                </a:rPr>
                <a:t>Mieter</a:t>
              </a:r>
              <a:r>
                <a:rPr lang="en-US" sz="3600" dirty="0">
                  <a:solidFill>
                    <a:srgbClr val="F4F4F4"/>
                  </a:solidFill>
                  <a:latin typeface="Calibri" panose="020F0502020204030204" pitchFamily="34" charset="0"/>
                </a:rPr>
                <a:t>*innen und Vermieter*innen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9688481" cy="1736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00"/>
                </a:lnSpc>
              </a:pPr>
              <a:r>
                <a:rPr lang="en-US" sz="8500" dirty="0">
                  <a:solidFill>
                    <a:srgbClr val="009BDC"/>
                  </a:solidFill>
                  <a:latin typeface="Calibri" panose="020F0502020204030204" pitchFamily="34" charset="0"/>
                </a:rPr>
                <a:t>Erwartung und Wirklichkeit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3563094" y="6077994"/>
            <a:ext cx="6383425" cy="5528076"/>
            <a:chOff x="0" y="0"/>
            <a:chExt cx="3619627" cy="31346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9BDC"/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71665" y="7004492"/>
            <a:ext cx="3034530" cy="2627917"/>
            <a:chOff x="0" y="0"/>
            <a:chExt cx="3619627" cy="31346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053492" y="8956750"/>
            <a:ext cx="2141618" cy="1854652"/>
            <a:chOff x="0" y="0"/>
            <a:chExt cx="3619627" cy="31346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6E2272"/>
            </a:solidFill>
          </p:spPr>
          <p:txBody>
            <a:bodyPr/>
            <a:lstStyle/>
            <a:p>
              <a:endParaRPr lang="de-DE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1036</Words>
  <Application>Microsoft Office PowerPoint</Application>
  <PresentationFormat>Benutzerdefiniert</PresentationFormat>
  <Paragraphs>141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4" baseType="lpstr">
      <vt:lpstr>Calibri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Wohnungssuche und Miete</dc:title>
  <dc:creator>Kockler, Andrea</dc:creator>
  <cp:lastModifiedBy>Volumenlizenzen</cp:lastModifiedBy>
  <cp:revision>14</cp:revision>
  <dcterms:created xsi:type="dcterms:W3CDTF">2006-08-16T00:00:00Z</dcterms:created>
  <dcterms:modified xsi:type="dcterms:W3CDTF">2025-11-28T09:38:27Z</dcterms:modified>
  <dc:identifier>DAFyEo8brbM</dc:identifier>
</cp:coreProperties>
</file>